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0" r:id="rId3"/>
    <p:sldId id="259" r:id="rId4"/>
    <p:sldId id="265" r:id="rId5"/>
    <p:sldId id="261" r:id="rId6"/>
    <p:sldId id="262" r:id="rId7"/>
    <p:sldId id="263" r:id="rId8"/>
    <p:sldId id="266" r:id="rId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92A5D-6BD7-4371-9AC4-11D5B27D2883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60054-089C-4DD0-9772-47D91DB87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92A5D-6BD7-4371-9AC4-11D5B27D2883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60054-089C-4DD0-9772-47D91DB87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92A5D-6BD7-4371-9AC4-11D5B27D2883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60054-089C-4DD0-9772-47D91DB87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92A5D-6BD7-4371-9AC4-11D5B27D2883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60054-089C-4DD0-9772-47D91DB87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92A5D-6BD7-4371-9AC4-11D5B27D2883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60054-089C-4DD0-9772-47D91DB87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92A5D-6BD7-4371-9AC4-11D5B27D2883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60054-089C-4DD0-9772-47D91DB87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92A5D-6BD7-4371-9AC4-11D5B27D2883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60054-089C-4DD0-9772-47D91DB87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92A5D-6BD7-4371-9AC4-11D5B27D2883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60054-089C-4DD0-9772-47D91DB87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92A5D-6BD7-4371-9AC4-11D5B27D2883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60054-089C-4DD0-9772-47D91DB87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92A5D-6BD7-4371-9AC4-11D5B27D2883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60054-089C-4DD0-9772-47D91DB87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92A5D-6BD7-4371-9AC4-11D5B27D2883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60054-089C-4DD0-9772-47D91DB871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792A5D-6BD7-4371-9AC4-11D5B27D2883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D60054-089C-4DD0-9772-47D91DB87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ktop-wallpaper-best-of-old-map-powerpoint-theme-old-paper-powerpoin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382000" cy="1905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Copperplate Gothic Bold" pitchFamily="34" charset="0"/>
              </a:rPr>
              <a:t>Topic - Discovering Ancient India: The Experience of Foreign Travelers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0" y="4876800"/>
            <a:ext cx="6248400" cy="12493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Franklin Gothic Heavy" pitchFamily="34" charset="0"/>
              </a:rPr>
              <a:t>                           </a:t>
            </a:r>
            <a:r>
              <a:rPr lang="en-US" sz="2000" dirty="0" err="1" smtClean="0">
                <a:solidFill>
                  <a:srgbClr val="FF0000"/>
                </a:solidFill>
                <a:latin typeface="Franklin Gothic Heavy" pitchFamily="34" charset="0"/>
              </a:rPr>
              <a:t>Raghunath</a:t>
            </a:r>
            <a:r>
              <a:rPr lang="en-US" sz="2000" dirty="0" smtClean="0">
                <a:solidFill>
                  <a:srgbClr val="FF0000"/>
                </a:solidFill>
                <a:latin typeface="Franklin Gothic Heavy" pitchFamily="34" charset="0"/>
              </a:rPr>
              <a:t> Roy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  <a:latin typeface="Franklin Gothic Heavy" pitchFamily="34" charset="0"/>
              </a:rPr>
              <a:t>                Assistant Professor of History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  <a:latin typeface="Franklin Gothic Heavy" pitchFamily="34" charset="0"/>
              </a:rPr>
              <a:t>Government General Degree College, </a:t>
            </a:r>
            <a:r>
              <a:rPr lang="en-US" sz="2000" dirty="0" err="1" smtClean="0">
                <a:solidFill>
                  <a:srgbClr val="FF0000"/>
                </a:solidFill>
                <a:latin typeface="Franklin Gothic Heavy" pitchFamily="34" charset="0"/>
              </a:rPr>
              <a:t>Tehatta</a:t>
            </a:r>
            <a:endParaRPr lang="en-US" sz="2000" dirty="0">
              <a:solidFill>
                <a:srgbClr val="FF000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3058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Bahnschrift SemiBold" pitchFamily="34" charset="0"/>
              </a:rPr>
              <a:t>List of Foreign </a:t>
            </a:r>
            <a:r>
              <a:rPr lang="en-US" sz="3200" dirty="0" smtClean="0">
                <a:solidFill>
                  <a:srgbClr val="C00000"/>
                </a:solidFill>
                <a:latin typeface="Bahnschrift SemiBold" pitchFamily="34" charset="0"/>
              </a:rPr>
              <a:t>Travelers </a:t>
            </a:r>
            <a:r>
              <a:rPr lang="en-US" sz="3200" dirty="0" smtClean="0">
                <a:solidFill>
                  <a:srgbClr val="C00000"/>
                </a:solidFill>
                <a:latin typeface="Bahnschrift SemiBold" pitchFamily="34" charset="0"/>
              </a:rPr>
              <a:t>in Ancient India</a:t>
            </a:r>
            <a:endParaRPr lang="en-US" sz="3200" dirty="0">
              <a:solidFill>
                <a:srgbClr val="C00000"/>
              </a:solidFill>
              <a:latin typeface="Bahnschrift Semi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458200" cy="55626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990599"/>
          <a:ext cx="8229601" cy="51269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8168"/>
                <a:gridCol w="1371601"/>
                <a:gridCol w="1515979"/>
                <a:gridCol w="3753853"/>
              </a:tblGrid>
              <a:tr h="36996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  <a:latin typeface="Bahnschrift SemiBold" pitchFamily="34" charset="0"/>
                        </a:rPr>
                        <a:t>Traveler</a:t>
                      </a:r>
                      <a:endParaRPr lang="en-US" sz="1600" dirty="0">
                        <a:solidFill>
                          <a:srgbClr val="FFC000"/>
                        </a:solidFill>
                        <a:latin typeface="Bahnschrift Semi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  <a:latin typeface="Bahnschrift SemiBold" pitchFamily="34" charset="0"/>
                        </a:rPr>
                        <a:t>Time/Period</a:t>
                      </a:r>
                      <a:endParaRPr lang="en-US" sz="1600" dirty="0">
                        <a:solidFill>
                          <a:srgbClr val="FFC000"/>
                        </a:solidFill>
                        <a:latin typeface="Bahnschrift Semi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  <a:latin typeface="Bahnschrift SemiBold" pitchFamily="34" charset="0"/>
                        </a:rPr>
                        <a:t>Role/ Title</a:t>
                      </a:r>
                      <a:endParaRPr lang="en-US" sz="1600" dirty="0">
                        <a:solidFill>
                          <a:srgbClr val="FFC000"/>
                        </a:solidFill>
                        <a:latin typeface="Bahnschrift Semi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  <a:latin typeface="Bahnschrift SemiBold" pitchFamily="34" charset="0"/>
                        </a:rPr>
                        <a:t>Notable Works/Contributions</a:t>
                      </a:r>
                      <a:endParaRPr lang="en-US" sz="1600" dirty="0">
                        <a:solidFill>
                          <a:srgbClr val="FFC000"/>
                        </a:solidFill>
                        <a:latin typeface="Bahnschrift SemiBold" pitchFamily="34" charset="0"/>
                      </a:endParaRPr>
                    </a:p>
                  </a:txBody>
                  <a:tcPr/>
                </a:tc>
              </a:tr>
              <a:tr h="72311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Megasthenes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302-298 B.C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Greek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Ambassador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“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Indika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”: Descriptive account of ancient India, including geography.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726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Ptolemy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130</a:t>
                      </a:r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</a:rPr>
                        <a:t> A.D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Greek Geographer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“The Geography of India”: Describes ancient Indian geography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9080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Faxian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A.D 405-411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Chinese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Wayfarer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“Record of Buddhist Kingdom”: Details about Gupta dynasty and social-economic spheres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9397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rgbClr val="0070C0"/>
                          </a:solidFill>
                        </a:rPr>
                        <a:t>Xuanzang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630 A.D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Chinese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</a:rPr>
                        <a:t> Traveler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Stayed 15 years during </a:t>
                      </a:r>
                      <a:r>
                        <a:rPr lang="en-US" sz="1600" dirty="0" err="1" smtClean="0">
                          <a:solidFill>
                            <a:srgbClr val="0070C0"/>
                          </a:solidFill>
                        </a:rPr>
                        <a:t>Harsha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70C0"/>
                          </a:solidFill>
                        </a:rPr>
                        <a:t>Vardhana’s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 rule – “Si-Yu-</a:t>
                      </a:r>
                      <a:r>
                        <a:rPr lang="en-US" sz="1600" dirty="0" err="1" smtClean="0">
                          <a:solidFill>
                            <a:srgbClr val="0070C0"/>
                          </a:solidFill>
                        </a:rPr>
                        <a:t>Ki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” (The Records of Western World): Studied caste system and more.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0899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I-TSING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671-695 A.D.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Chinese</a:t>
                      </a:r>
                      <a:r>
                        <a:rPr lang="en-US" sz="1600" baseline="0" dirty="0" smtClean="0"/>
                        <a:t> Traveler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Visited India in connection with Buddhism – Works include biographies of important monks.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>
                <a:solidFill>
                  <a:srgbClr val="C00000"/>
                </a:solidFill>
              </a:rPr>
              <a:t>Megasthenes</a:t>
            </a:r>
            <a:r>
              <a:rPr lang="en-US" sz="4000" dirty="0" smtClean="0">
                <a:solidFill>
                  <a:srgbClr val="C00000"/>
                </a:solidFill>
              </a:rPr>
              <a:t>: </a:t>
            </a:r>
            <a:r>
              <a:rPr lang="en-US" sz="4000" dirty="0" err="1" smtClean="0">
                <a:solidFill>
                  <a:srgbClr val="C00000"/>
                </a:solidFill>
              </a:rPr>
              <a:t>Indika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1026" name="Picture 2" descr="C:\Users\Windows 10\Downloads\13_54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229600" cy="4682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Ptolemy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Picture 9" descr="C:\Users\Windows 10\AppData\Local\Packages\Microsoft.Windows.Photos_8wekyb3d8bbwe\TempState\ShareServiceTempFolder\Ptolemy-Books-1024x576 (1)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Faxion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3400"/>
            <a:ext cx="8183880" cy="609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ain-qimg-976c61a00ab041d23236e35aff32db4a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3820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Xuanzang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8458200" cy="556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Xuangzang_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3820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I-</a:t>
            </a:r>
            <a:r>
              <a:rPr lang="en-US" dirty="0" err="1" smtClean="0">
                <a:solidFill>
                  <a:srgbClr val="C00000"/>
                </a:solidFill>
              </a:rPr>
              <a:t>Tsing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Content Placeholder 6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19200"/>
            <a:ext cx="8382000" cy="5257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429000"/>
            <a:ext cx="7086600" cy="19050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err="1" smtClean="0">
                <a:solidFill>
                  <a:srgbClr val="002060"/>
                </a:solidFill>
                <a:latin typeface="Franklin Gothic Heavy" pitchFamily="34" charset="0"/>
              </a:rPr>
              <a:t>Raghunath</a:t>
            </a:r>
            <a:r>
              <a:rPr lang="en-US" sz="2400" dirty="0" smtClean="0">
                <a:solidFill>
                  <a:srgbClr val="002060"/>
                </a:solidFill>
                <a:latin typeface="Franklin Gothic Heavy" pitchFamily="34" charset="0"/>
              </a:rPr>
              <a:t> Roy</a:t>
            </a:r>
            <a:br>
              <a:rPr lang="en-US" sz="2400" dirty="0" smtClean="0">
                <a:solidFill>
                  <a:srgbClr val="002060"/>
                </a:solidFill>
                <a:latin typeface="Franklin Gothic Heavy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Franklin Gothic Heavy" pitchFamily="34" charset="0"/>
              </a:rPr>
              <a:t>                Assistant Professor of History</a:t>
            </a:r>
            <a:br>
              <a:rPr lang="en-US" sz="2400" dirty="0" smtClean="0">
                <a:solidFill>
                  <a:srgbClr val="002060"/>
                </a:solidFill>
                <a:latin typeface="Franklin Gothic Heavy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Franklin Gothic Heavy" pitchFamily="34" charset="0"/>
              </a:rPr>
              <a:t>Government General Degree College, </a:t>
            </a:r>
            <a:r>
              <a:rPr lang="en-US" sz="2400" dirty="0" err="1" smtClean="0">
                <a:solidFill>
                  <a:srgbClr val="002060"/>
                </a:solidFill>
                <a:latin typeface="Franklin Gothic Heavy" pitchFamily="34" charset="0"/>
              </a:rPr>
              <a:t>Tehatta</a:t>
            </a:r>
            <a:endParaRPr lang="en-US" sz="2400" dirty="0" smtClean="0">
              <a:solidFill>
                <a:srgbClr val="002060"/>
              </a:solidFill>
              <a:latin typeface="Franklin Gothic Heavy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5715000" cy="144780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Franklin Gothic Heavy" pitchFamily="34" charset="0"/>
              </a:rPr>
              <a:t>     </a:t>
            </a:r>
            <a:r>
              <a:rPr lang="en-US" sz="4000" dirty="0" smtClean="0">
                <a:solidFill>
                  <a:srgbClr val="C00000"/>
                </a:solidFill>
                <a:latin typeface="Bahnschrift SemiBold" pitchFamily="34" charset="0"/>
              </a:rPr>
              <a:t>Thank Yo</a:t>
            </a:r>
            <a:r>
              <a:rPr lang="en-US" sz="4000" dirty="0" smtClean="0">
                <a:solidFill>
                  <a:srgbClr val="C00000"/>
                </a:solidFill>
              </a:rPr>
              <a:t>u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288</TotalTime>
  <Words>149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Aspect</vt:lpstr>
      <vt:lpstr>Topic - Discovering Ancient India: The Experience of Foreign Travelers.</vt:lpstr>
      <vt:lpstr>List of Foreign Travelers in Ancient India</vt:lpstr>
      <vt:lpstr>      Megasthenes: Indika </vt:lpstr>
      <vt:lpstr>Ptolemy</vt:lpstr>
      <vt:lpstr>Faxion: </vt:lpstr>
      <vt:lpstr>Xuanzang</vt:lpstr>
      <vt:lpstr>I-Tsing</vt:lpstr>
      <vt:lpstr>Raghunath Roy                 Assistant Professor of History Government General Degree College, Tehatta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10</dc:creator>
  <cp:lastModifiedBy>Windows 10</cp:lastModifiedBy>
  <cp:revision>42</cp:revision>
  <dcterms:created xsi:type="dcterms:W3CDTF">2024-07-11T05:44:22Z</dcterms:created>
  <dcterms:modified xsi:type="dcterms:W3CDTF">2024-07-11T14:49:01Z</dcterms:modified>
</cp:coreProperties>
</file>